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6" r:id="rId3"/>
    <p:sldId id="352" r:id="rId4"/>
    <p:sldId id="354" r:id="rId5"/>
    <p:sldId id="356" r:id="rId6"/>
    <p:sldId id="357" r:id="rId7"/>
    <p:sldId id="331" r:id="rId8"/>
    <p:sldId id="312" r:id="rId9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DEDD"/>
    <a:srgbClr val="FFD5D5"/>
    <a:srgbClr val="B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0711" autoAdjust="0"/>
  </p:normalViewPr>
  <p:slideViewPr>
    <p:cSldViewPr snapToGrid="0">
      <p:cViewPr varScale="1">
        <p:scale>
          <a:sx n="67" d="100"/>
          <a:sy n="67" d="100"/>
        </p:scale>
        <p:origin x="150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2" d="100"/>
        <a:sy n="102" d="100"/>
      </p:scale>
      <p:origin x="0" y="-1644"/>
    </p:cViewPr>
  </p:sorterViewPr>
  <p:notesViewPr>
    <p:cSldViewPr snapToGrid="0">
      <p:cViewPr>
        <p:scale>
          <a:sx n="95" d="100"/>
          <a:sy n="95" d="100"/>
        </p:scale>
        <p:origin x="20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F23C59-C51C-4B33-8104-B5C0390D0B46}" type="doc">
      <dgm:prSet loTypeId="urn:microsoft.com/office/officeart/2005/8/layout/venn1" loCatId="relationship" qsTypeId="urn:microsoft.com/office/officeart/2005/8/quickstyle/simple1" qsCatId="simple" csTypeId="urn:microsoft.com/office/officeart/2005/8/colors/accent2_2" csCatId="accent2" phldr="1"/>
      <dgm:spPr/>
    </dgm:pt>
    <dgm:pt modelId="{F40D747A-4EDF-47A7-ABED-299A916D6287}">
      <dgm:prSet phldrT="[Texte]"/>
      <dgm:spPr/>
      <dgm:t>
        <a:bodyPr/>
        <a:lstStyle/>
        <a:p>
          <a:r>
            <a:rPr lang="fr-M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Déterminante</a:t>
          </a:r>
          <a:endParaRPr lang="fr-FR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491303-7328-47F6-885A-2BF87C250A12}" type="parTrans" cxnId="{B28775F8-01F4-436B-94CB-A09316D76887}">
      <dgm:prSet/>
      <dgm:spPr/>
      <dgm:t>
        <a:bodyPr/>
        <a:lstStyle/>
        <a:p>
          <a:endParaRPr lang="fr-FR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63F5B59-7C44-4A1A-9C77-050051D268D4}" type="sibTrans" cxnId="{B28775F8-01F4-436B-94CB-A09316D76887}">
      <dgm:prSet/>
      <dgm:spPr/>
      <dgm:t>
        <a:bodyPr/>
        <a:lstStyle/>
        <a:p>
          <a:endParaRPr lang="fr-FR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69D91ED-8FC3-47A7-8E66-0C6E7B52AE87}">
      <dgm:prSet phldrT="[Texte]"/>
      <dgm:spPr/>
      <dgm:t>
        <a:bodyPr/>
        <a:lstStyle/>
        <a:p>
          <a:r>
            <a:rPr lang="fr-M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Ardue</a:t>
          </a:r>
          <a:endParaRPr lang="fr-FR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3B707D9-65A8-4B67-B4BA-6E9B6677A607}" type="parTrans" cxnId="{E97B55C8-95BD-439A-8568-114EA188FC59}">
      <dgm:prSet/>
      <dgm:spPr/>
      <dgm:t>
        <a:bodyPr/>
        <a:lstStyle/>
        <a:p>
          <a:endParaRPr lang="fr-FR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69B2243-3B9D-49EC-9B93-BEF7FB7474C1}" type="sibTrans" cxnId="{E97B55C8-95BD-439A-8568-114EA188FC59}">
      <dgm:prSet/>
      <dgm:spPr/>
      <dgm:t>
        <a:bodyPr/>
        <a:lstStyle/>
        <a:p>
          <a:endParaRPr lang="fr-FR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C948902-370B-44D8-95B7-AC2C2393D5F5}">
      <dgm:prSet phldrT="[Texte]"/>
      <dgm:spPr/>
      <dgm:t>
        <a:bodyPr/>
        <a:lstStyle/>
        <a:p>
          <a:r>
            <a:rPr lang="fr-M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Urgente</a:t>
          </a:r>
          <a:endParaRPr lang="fr-FR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4BD61D4-6089-47BE-985B-0EE05826CF51}" type="parTrans" cxnId="{7EE0B7DD-4EE9-4542-8E08-24201169091E}">
      <dgm:prSet/>
      <dgm:spPr/>
      <dgm:t>
        <a:bodyPr/>
        <a:lstStyle/>
        <a:p>
          <a:endParaRPr lang="fr-FR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E63D2BF-3C37-4EDA-8EEA-B8C5560B971D}" type="sibTrans" cxnId="{7EE0B7DD-4EE9-4542-8E08-24201169091E}">
      <dgm:prSet/>
      <dgm:spPr/>
      <dgm:t>
        <a:bodyPr/>
        <a:lstStyle/>
        <a:p>
          <a:endParaRPr lang="fr-FR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84ADE13-BA1A-48A1-8FA2-E7D3DD4D55C3}" type="pres">
      <dgm:prSet presAssocID="{28F23C59-C51C-4B33-8104-B5C0390D0B46}" presName="compositeShape" presStyleCnt="0">
        <dgm:presLayoutVars>
          <dgm:chMax val="7"/>
          <dgm:dir/>
          <dgm:resizeHandles val="exact"/>
        </dgm:presLayoutVars>
      </dgm:prSet>
      <dgm:spPr/>
    </dgm:pt>
    <dgm:pt modelId="{76970376-6BF8-443F-8A84-002D2078CC35}" type="pres">
      <dgm:prSet presAssocID="{F40D747A-4EDF-47A7-ABED-299A916D6287}" presName="circ1" presStyleLbl="vennNode1" presStyleIdx="0" presStyleCnt="3"/>
      <dgm:spPr/>
      <dgm:t>
        <a:bodyPr/>
        <a:lstStyle/>
        <a:p>
          <a:endParaRPr lang="fr-FR"/>
        </a:p>
      </dgm:t>
    </dgm:pt>
    <dgm:pt modelId="{635EA21B-E903-42E4-9AF1-BC6B89D4221E}" type="pres">
      <dgm:prSet presAssocID="{F40D747A-4EDF-47A7-ABED-299A916D628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858752E-92EB-4DE5-A986-9B3FEBA8F1CE}" type="pres">
      <dgm:prSet presAssocID="{A69D91ED-8FC3-47A7-8E66-0C6E7B52AE87}" presName="circ2" presStyleLbl="vennNode1" presStyleIdx="1" presStyleCnt="3"/>
      <dgm:spPr/>
      <dgm:t>
        <a:bodyPr/>
        <a:lstStyle/>
        <a:p>
          <a:endParaRPr lang="fr-FR"/>
        </a:p>
      </dgm:t>
    </dgm:pt>
    <dgm:pt modelId="{32242ADE-6061-4091-AC7F-DD330B29DE5D}" type="pres">
      <dgm:prSet presAssocID="{A69D91ED-8FC3-47A7-8E66-0C6E7B52AE8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0678ABA-0E16-4883-B7FB-29CCC2F51829}" type="pres">
      <dgm:prSet presAssocID="{9C948902-370B-44D8-95B7-AC2C2393D5F5}" presName="circ3" presStyleLbl="vennNode1" presStyleIdx="2" presStyleCnt="3"/>
      <dgm:spPr/>
      <dgm:t>
        <a:bodyPr/>
        <a:lstStyle/>
        <a:p>
          <a:endParaRPr lang="fr-FR"/>
        </a:p>
      </dgm:t>
    </dgm:pt>
    <dgm:pt modelId="{79656C53-804B-496B-9E62-5F8D87779D4E}" type="pres">
      <dgm:prSet presAssocID="{9C948902-370B-44D8-95B7-AC2C2393D5F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EE0B7DD-4EE9-4542-8E08-24201169091E}" srcId="{28F23C59-C51C-4B33-8104-B5C0390D0B46}" destId="{9C948902-370B-44D8-95B7-AC2C2393D5F5}" srcOrd="2" destOrd="0" parTransId="{F4BD61D4-6089-47BE-985B-0EE05826CF51}" sibTransId="{BE63D2BF-3C37-4EDA-8EEA-B8C5560B971D}"/>
    <dgm:cxn modelId="{53DAC475-C7D4-418D-8717-F50F97D31D7F}" type="presOf" srcId="{A69D91ED-8FC3-47A7-8E66-0C6E7B52AE87}" destId="{5858752E-92EB-4DE5-A986-9B3FEBA8F1CE}" srcOrd="0" destOrd="0" presId="urn:microsoft.com/office/officeart/2005/8/layout/venn1"/>
    <dgm:cxn modelId="{8F7458E7-C9AF-45EC-B19C-28E0ED49F916}" type="presOf" srcId="{F40D747A-4EDF-47A7-ABED-299A916D6287}" destId="{76970376-6BF8-443F-8A84-002D2078CC35}" srcOrd="0" destOrd="0" presId="urn:microsoft.com/office/officeart/2005/8/layout/venn1"/>
    <dgm:cxn modelId="{F35B443F-43B6-4FA7-A84F-1DD3BD7187B3}" type="presOf" srcId="{9C948902-370B-44D8-95B7-AC2C2393D5F5}" destId="{79656C53-804B-496B-9E62-5F8D87779D4E}" srcOrd="1" destOrd="0" presId="urn:microsoft.com/office/officeart/2005/8/layout/venn1"/>
    <dgm:cxn modelId="{B28775F8-01F4-436B-94CB-A09316D76887}" srcId="{28F23C59-C51C-4B33-8104-B5C0390D0B46}" destId="{F40D747A-4EDF-47A7-ABED-299A916D6287}" srcOrd="0" destOrd="0" parTransId="{CA491303-7328-47F6-885A-2BF87C250A12}" sibTransId="{663F5B59-7C44-4A1A-9C77-050051D268D4}"/>
    <dgm:cxn modelId="{C204364E-5305-4A12-B86E-77E3542CE2D4}" type="presOf" srcId="{9C948902-370B-44D8-95B7-AC2C2393D5F5}" destId="{D0678ABA-0E16-4883-B7FB-29CCC2F51829}" srcOrd="0" destOrd="0" presId="urn:microsoft.com/office/officeart/2005/8/layout/venn1"/>
    <dgm:cxn modelId="{E3BF9715-9E7D-4895-AFAB-5F2A240F6D3F}" type="presOf" srcId="{28F23C59-C51C-4B33-8104-B5C0390D0B46}" destId="{784ADE13-BA1A-48A1-8FA2-E7D3DD4D55C3}" srcOrd="0" destOrd="0" presId="urn:microsoft.com/office/officeart/2005/8/layout/venn1"/>
    <dgm:cxn modelId="{7B4A7EE9-9B70-44D0-8339-52C1E2FB3A10}" type="presOf" srcId="{A69D91ED-8FC3-47A7-8E66-0C6E7B52AE87}" destId="{32242ADE-6061-4091-AC7F-DD330B29DE5D}" srcOrd="1" destOrd="0" presId="urn:microsoft.com/office/officeart/2005/8/layout/venn1"/>
    <dgm:cxn modelId="{963E5ED3-6D7F-479F-9572-537305C71E53}" type="presOf" srcId="{F40D747A-4EDF-47A7-ABED-299A916D6287}" destId="{635EA21B-E903-42E4-9AF1-BC6B89D4221E}" srcOrd="1" destOrd="0" presId="urn:microsoft.com/office/officeart/2005/8/layout/venn1"/>
    <dgm:cxn modelId="{E97B55C8-95BD-439A-8568-114EA188FC59}" srcId="{28F23C59-C51C-4B33-8104-B5C0390D0B46}" destId="{A69D91ED-8FC3-47A7-8E66-0C6E7B52AE87}" srcOrd="1" destOrd="0" parTransId="{43B707D9-65A8-4B67-B4BA-6E9B6677A607}" sibTransId="{969B2243-3B9D-49EC-9B93-BEF7FB7474C1}"/>
    <dgm:cxn modelId="{21E2D221-65A9-455B-9D2E-DD5041F92FBD}" type="presParOf" srcId="{784ADE13-BA1A-48A1-8FA2-E7D3DD4D55C3}" destId="{76970376-6BF8-443F-8A84-002D2078CC35}" srcOrd="0" destOrd="0" presId="urn:microsoft.com/office/officeart/2005/8/layout/venn1"/>
    <dgm:cxn modelId="{AA4F9E11-94C2-46D6-8E73-9774BF6D2821}" type="presParOf" srcId="{784ADE13-BA1A-48A1-8FA2-E7D3DD4D55C3}" destId="{635EA21B-E903-42E4-9AF1-BC6B89D4221E}" srcOrd="1" destOrd="0" presId="urn:microsoft.com/office/officeart/2005/8/layout/venn1"/>
    <dgm:cxn modelId="{4DF55AD5-D450-40AB-85CE-8ABC137355D4}" type="presParOf" srcId="{784ADE13-BA1A-48A1-8FA2-E7D3DD4D55C3}" destId="{5858752E-92EB-4DE5-A986-9B3FEBA8F1CE}" srcOrd="2" destOrd="0" presId="urn:microsoft.com/office/officeart/2005/8/layout/venn1"/>
    <dgm:cxn modelId="{230165B6-6360-44B2-9EBA-91D10AAE440E}" type="presParOf" srcId="{784ADE13-BA1A-48A1-8FA2-E7D3DD4D55C3}" destId="{32242ADE-6061-4091-AC7F-DD330B29DE5D}" srcOrd="3" destOrd="0" presId="urn:microsoft.com/office/officeart/2005/8/layout/venn1"/>
    <dgm:cxn modelId="{BAA51838-75F6-4420-8613-8376ED63E979}" type="presParOf" srcId="{784ADE13-BA1A-48A1-8FA2-E7D3DD4D55C3}" destId="{D0678ABA-0E16-4883-B7FB-29CCC2F51829}" srcOrd="4" destOrd="0" presId="urn:microsoft.com/office/officeart/2005/8/layout/venn1"/>
    <dgm:cxn modelId="{B33D0263-AC59-4A5F-AA7C-964E0A1CE3C0}" type="presParOf" srcId="{784ADE13-BA1A-48A1-8FA2-E7D3DD4D55C3}" destId="{79656C53-804B-496B-9E62-5F8D87779D4E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970376-6BF8-443F-8A84-002D2078CC35}">
      <dsp:nvSpPr>
        <dsp:cNvPr id="0" name=""/>
        <dsp:cNvSpPr/>
      </dsp:nvSpPr>
      <dsp:spPr>
        <a:xfrm>
          <a:off x="2175534" y="53756"/>
          <a:ext cx="2580321" cy="258032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M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Déterminante</a:t>
          </a:r>
          <a:endParaRPr lang="fr-FR" sz="2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19577" y="505312"/>
        <a:ext cx="1892235" cy="1161144"/>
      </dsp:txXfrm>
    </dsp:sp>
    <dsp:sp modelId="{5858752E-92EB-4DE5-A986-9B3FEBA8F1CE}">
      <dsp:nvSpPr>
        <dsp:cNvPr id="0" name=""/>
        <dsp:cNvSpPr/>
      </dsp:nvSpPr>
      <dsp:spPr>
        <a:xfrm>
          <a:off x="3106600" y="1666457"/>
          <a:ext cx="2580321" cy="258032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M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Ardue</a:t>
          </a:r>
          <a:endParaRPr lang="fr-FR" sz="2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95749" y="2333040"/>
        <a:ext cx="1548192" cy="1419176"/>
      </dsp:txXfrm>
    </dsp:sp>
    <dsp:sp modelId="{D0678ABA-0E16-4883-B7FB-29CCC2F51829}">
      <dsp:nvSpPr>
        <dsp:cNvPr id="0" name=""/>
        <dsp:cNvSpPr/>
      </dsp:nvSpPr>
      <dsp:spPr>
        <a:xfrm>
          <a:off x="1244468" y="1666457"/>
          <a:ext cx="2580321" cy="258032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MA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Urgente</a:t>
          </a:r>
          <a:endParaRPr lang="fr-FR" sz="2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87448" y="2333040"/>
        <a:ext cx="1548192" cy="14191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43963-223D-4678-8DAE-90506525606B}" type="datetimeFigureOut">
              <a:rPr lang="fr-FR" smtClean="0"/>
              <a:pPr/>
              <a:t>08/01/2019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26137-BE16-49E8-A093-617D8706E53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0109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1417E-DF0A-4210-BDE5-CB17A7C0E6AD}" type="datetimeFigureOut">
              <a:rPr lang="fr-FR" smtClean="0"/>
              <a:t>08/01/2019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D5635-BE43-42AC-8EC2-0902EFE79E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060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1</a:t>
            </a:fld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60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064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6469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1282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16044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9271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7</a:t>
            </a:fld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10903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D5635-BE43-42AC-8EC2-0902EFE79E0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944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08/01/2019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603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08/01/2019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768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08/01/2019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984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08/01/2019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601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08/01/2019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2763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08/01/2019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4644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08/01/2019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138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08/01/2019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7540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08/01/2019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853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08/01/2019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534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85F64-01B0-4320-B427-C7D8B8115B43}" type="datetimeFigureOut">
              <a:rPr lang="fr-FR" smtClean="0"/>
              <a:pPr/>
              <a:t>08/01/2019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0432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85F64-01B0-4320-B427-C7D8B8115B43}" type="datetimeFigureOut">
              <a:rPr lang="fr-FR" smtClean="0"/>
              <a:pPr/>
              <a:t>08/01/2019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EDCC4-17D4-4929-9865-F9F94714D9E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884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1" y="5273604"/>
            <a:ext cx="1719206" cy="1054044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218986" y="1141392"/>
            <a:ext cx="9144000" cy="1947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fr-FR" dirty="0" smtClean="0">
                <a:solidFill>
                  <a:srgbClr val="C00000"/>
                </a:solidFill>
              </a:rPr>
              <a:t/>
            </a:r>
            <a:br>
              <a:rPr lang="fr-FR" dirty="0" smtClean="0">
                <a:solidFill>
                  <a:srgbClr val="C00000"/>
                </a:solidFill>
              </a:rPr>
            </a:br>
            <a:r>
              <a:rPr lang="fr-FR" sz="3200" b="1" dirty="0" smtClean="0">
                <a:solidFill>
                  <a:srgbClr val="C00000"/>
                </a:solidFill>
              </a:rPr>
              <a:t/>
            </a:r>
            <a:br>
              <a:rPr lang="fr-FR" sz="3200" b="1" dirty="0" smtClean="0">
                <a:solidFill>
                  <a:srgbClr val="C00000"/>
                </a:solidFill>
              </a:rPr>
            </a:br>
            <a:r>
              <a:rPr lang="fr-FR" sz="3200" b="1" dirty="0" smtClean="0">
                <a:solidFill>
                  <a:srgbClr val="C00000"/>
                </a:solidFill>
              </a:rPr>
              <a:t>SYNTHESE GENERALE </a:t>
            </a:r>
            <a:endParaRPr lang="fr-FR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84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/>
              <a:t>2</a:t>
            </a:r>
          </a:p>
        </p:txBody>
      </p:sp>
      <p:sp>
        <p:nvSpPr>
          <p:cNvPr id="3" name="Rectangle 2"/>
          <p:cNvSpPr/>
          <p:nvPr/>
        </p:nvSpPr>
        <p:spPr>
          <a:xfrm>
            <a:off x="891414" y="1224310"/>
            <a:ext cx="7766782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fr-MA" sz="2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Education inclusive comme modèle</a:t>
            </a:r>
          </a:p>
          <a:p>
            <a:pPr algn="ctr">
              <a:lnSpc>
                <a:spcPct val="107000"/>
              </a:lnSpc>
            </a:pPr>
            <a:endParaRPr lang="fr-MA" sz="24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</a:pPr>
            <a:endParaRPr lang="fr-FR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</a:pPr>
            <a:endParaRPr lang="fr-FR" b="1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3724982257"/>
              </p:ext>
            </p:extLst>
          </p:nvPr>
        </p:nvGraphicFramePr>
        <p:xfrm>
          <a:off x="1309109" y="2214564"/>
          <a:ext cx="6931391" cy="4300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79875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/>
        </p:nvSpPr>
        <p:spPr>
          <a:xfrm>
            <a:off x="8672484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3</a:t>
            </a:r>
            <a:endParaRPr lang="fr-FR" sz="1050" b="1" dirty="0">
              <a:solidFill>
                <a:prstClr val="black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85794" y="2014541"/>
            <a:ext cx="80867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MA" sz="2400" b="1" dirty="0" smtClean="0">
                <a:solidFill>
                  <a:srgbClr val="C00000"/>
                </a:solidFill>
              </a:rPr>
              <a:t>Education inclusive est un processus et une démarche qui comprend: </a:t>
            </a:r>
          </a:p>
          <a:p>
            <a:pPr algn="ctr"/>
            <a:endParaRPr lang="fr-MA" sz="2400" b="1" dirty="0" smtClean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MA" sz="2400" dirty="0" smtClean="0"/>
              <a:t>Consensus sociétal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MA" sz="2400" dirty="0" smtClean="0"/>
              <a:t>Co-construction et réorganisation des systèmes et des services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MA" sz="2400" dirty="0" smtClean="0"/>
              <a:t>Participation effective de tous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MA" sz="2400" dirty="0" smtClean="0"/>
              <a:t>Processus de changement culturel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MA" sz="2400" dirty="0" smtClean="0"/>
              <a:t>Education inclusive = Société inclusive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66465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/>
        </p:nvSpPr>
        <p:spPr>
          <a:xfrm>
            <a:off x="8672484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4</a:t>
            </a:r>
            <a:endParaRPr lang="fr-FR" sz="1050" b="1" dirty="0">
              <a:solidFill>
                <a:prstClr val="black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 rot="10800000" flipH="1" flipV="1">
            <a:off x="757241" y="655731"/>
            <a:ext cx="707231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MA" sz="2400" b="1" dirty="0" smtClean="0">
                <a:solidFill>
                  <a:srgbClr val="C00000"/>
                </a:solidFill>
              </a:rPr>
              <a:t>Préconisations du séminaire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MA" sz="2400" b="1" dirty="0" smtClean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MA" sz="2400" b="1" dirty="0" smtClean="0"/>
              <a:t>Redéfinir la Gouvernance </a:t>
            </a:r>
            <a:r>
              <a:rPr lang="fr-FR" sz="2400" dirty="0" smtClean="0"/>
              <a:t>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MA" sz="2400" dirty="0"/>
              <a:t>Définir clairement les rôles et les </a:t>
            </a:r>
            <a:r>
              <a:rPr lang="fr-MA" sz="2400" dirty="0" smtClean="0"/>
              <a:t>responsabilités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MA" sz="2400" dirty="0" smtClean="0"/>
              <a:t>Clarifier la chaine des décisions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MA" sz="2400" dirty="0" smtClean="0"/>
              <a:t>Baser sur la participation effective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MA" sz="2400" dirty="0"/>
              <a:t>Associer la parole des concernés et de leurs familles dans l’élaboration de la politique publique</a:t>
            </a:r>
            <a:endParaRPr lang="fr-MA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MA" sz="2400" dirty="0" smtClean="0"/>
              <a:t>Assurer la convergence, la cohérence et la flexibilité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MA" sz="2400" dirty="0" smtClean="0"/>
              <a:t>Approche décentralisée et territoriale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MA" sz="2400" dirty="0" smtClean="0"/>
              <a:t>Provoquer le changement des pratiques et des cultures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MA" sz="2400" dirty="0"/>
              <a:t>Centrer </a:t>
            </a:r>
            <a:r>
              <a:rPr lang="fr-MA" sz="2400" dirty="0" smtClean="0"/>
              <a:t>sur la </a:t>
            </a:r>
            <a:r>
              <a:rPr lang="fr-MA" sz="2400" dirty="0"/>
              <a:t>personne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MA" sz="2400" dirty="0" smtClean="0"/>
          </a:p>
          <a:p>
            <a:endParaRPr lang="fr-MA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MA" sz="2400" dirty="0" smtClean="0"/>
          </a:p>
        </p:txBody>
      </p:sp>
    </p:spTree>
    <p:extLst>
      <p:ext uri="{BB962C8B-B14F-4D97-AF65-F5344CB8AC3E}">
        <p14:creationId xmlns:p14="http://schemas.microsoft.com/office/powerpoint/2010/main" val="47105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5</a:t>
            </a:r>
            <a:endParaRPr lang="fr-FR" sz="1050" b="1" dirty="0">
              <a:solidFill>
                <a:prstClr val="black"/>
              </a:solidFill>
            </a:endParaRPr>
          </a:p>
        </p:txBody>
      </p:sp>
      <p:sp>
        <p:nvSpPr>
          <p:cNvPr id="15" name="Titre 14"/>
          <p:cNvSpPr txBox="1">
            <a:spLocks noGrp="1"/>
          </p:cNvSpPr>
          <p:nvPr>
            <p:ph type="title"/>
          </p:nvPr>
        </p:nvSpPr>
        <p:spPr>
          <a:xfrm rot="10800000" flipH="1" flipV="1">
            <a:off x="885796" y="1676764"/>
            <a:ext cx="7772400" cy="474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MA" sz="2400" b="1" dirty="0" smtClean="0">
                <a:solidFill>
                  <a:srgbClr val="C00000"/>
                </a:solidFill>
              </a:rPr>
              <a:t>Préconisations du séminaire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MA" sz="2400" b="1" dirty="0" smtClean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MA" sz="2400" b="1" dirty="0" smtClean="0"/>
              <a:t>Changement culturel </a:t>
            </a:r>
            <a:br>
              <a:rPr lang="fr-MA" sz="2400" b="1" dirty="0" smtClean="0"/>
            </a:br>
            <a:r>
              <a:rPr lang="fr-MA" sz="2400" b="1" dirty="0"/>
              <a:t> </a:t>
            </a:r>
            <a:r>
              <a:rPr lang="fr-MA" sz="2400" b="1" dirty="0" smtClean="0"/>
              <a:t> </a:t>
            </a:r>
            <a:r>
              <a:rPr lang="fr-MA" sz="2400" b="1" dirty="0"/>
              <a:t/>
            </a:r>
            <a:br>
              <a:rPr lang="fr-MA" sz="2400" b="1" dirty="0"/>
            </a:br>
            <a:r>
              <a:rPr lang="fr-MA" sz="2400" dirty="0"/>
              <a:t>- Lutter contre préjugés, discrimination et exclusion </a:t>
            </a:r>
            <a:r>
              <a:rPr lang="fr-MA" sz="2400" dirty="0" smtClean="0"/>
              <a:t/>
            </a:r>
            <a:br>
              <a:rPr lang="fr-MA" sz="2400" dirty="0" smtClean="0"/>
            </a:br>
            <a:r>
              <a:rPr lang="fr-MA" sz="2400" b="1" dirty="0" smtClean="0"/>
              <a:t>- </a:t>
            </a:r>
            <a:r>
              <a:rPr lang="fr-MA" sz="2400" dirty="0" smtClean="0"/>
              <a:t>Promouvoir l’approche Droit</a:t>
            </a:r>
            <a:br>
              <a:rPr lang="fr-MA" sz="2400" dirty="0" smtClean="0"/>
            </a:br>
            <a:r>
              <a:rPr lang="fr-MA" sz="2400" dirty="0" smtClean="0"/>
              <a:t>- Fédérer les dynamiques d’action </a:t>
            </a:r>
            <a:br>
              <a:rPr lang="fr-MA" sz="2400" dirty="0" smtClean="0"/>
            </a:br>
            <a:r>
              <a:rPr lang="fr-MA" sz="2400" dirty="0" smtClean="0"/>
              <a:t>- Favoriser une diffusion de la culture de la diversité </a:t>
            </a:r>
            <a:br>
              <a:rPr lang="fr-MA" sz="2400" dirty="0" smtClean="0"/>
            </a:br>
            <a:r>
              <a:rPr lang="fr-MA" sz="2400" dirty="0" smtClean="0"/>
              <a:t>- Tenir compte des besoins </a:t>
            </a:r>
            <a:br>
              <a:rPr lang="fr-MA" sz="2400" dirty="0" smtClean="0"/>
            </a:br>
            <a:r>
              <a:rPr lang="fr-MA" sz="2400" dirty="0" smtClean="0"/>
              <a:t>- Travailler sur les résistance des cultures professionnelles </a:t>
            </a:r>
            <a:br>
              <a:rPr lang="fr-MA" sz="2400" dirty="0" smtClean="0"/>
            </a:br>
            <a:r>
              <a:rPr lang="fr-MA" sz="2400" dirty="0" smtClean="0"/>
              <a:t>- Renforcer la sensibilisation et la mobilisation à tous les niveaux en impliquant les médias</a:t>
            </a:r>
            <a:br>
              <a:rPr lang="fr-MA" sz="2400" dirty="0" smtClean="0"/>
            </a:br>
            <a:endParaRPr lang="fr-MA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MA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14979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585769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MA" sz="1050" b="1" dirty="0" smtClean="0">
                <a:solidFill>
                  <a:prstClr val="black"/>
                </a:solidFill>
              </a:rPr>
              <a:t>6</a:t>
            </a:r>
            <a:endParaRPr lang="fr-FR" sz="1050" b="1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7681" y="1101205"/>
            <a:ext cx="837446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MA" sz="2400" b="1" dirty="0">
                <a:solidFill>
                  <a:srgbClr val="C00000"/>
                </a:solidFill>
                <a:latin typeface="Calibri Light"/>
              </a:rPr>
              <a:t>Préconisations du séminaire </a:t>
            </a:r>
            <a:endParaRPr lang="fr-MA" sz="2400" b="1" dirty="0" smtClean="0">
              <a:solidFill>
                <a:srgbClr val="C00000"/>
              </a:solidFill>
              <a:latin typeface="Calibri Light"/>
            </a:endParaRPr>
          </a:p>
          <a:p>
            <a:endParaRPr lang="fr-MA" sz="2400" b="1" dirty="0">
              <a:solidFill>
                <a:srgbClr val="C00000"/>
              </a:solidFill>
              <a:latin typeface="Calibri Ligh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MA" sz="2400" b="1" dirty="0" smtClean="0">
                <a:solidFill>
                  <a:srgbClr val="C00000"/>
                </a:solidFill>
                <a:latin typeface="Calibri Light"/>
                <a:ea typeface="Times New Roman" panose="02020603050405020304" pitchFamily="18" charset="0"/>
                <a:cs typeface="Times New Roman" panose="02020603050405020304" pitchFamily="18" charset="0"/>
              </a:rPr>
              <a:t>Accessibilité</a:t>
            </a:r>
          </a:p>
          <a:p>
            <a:pPr algn="ctr"/>
            <a:endParaRPr lang="fr-FR" sz="2400" b="1" dirty="0">
              <a:solidFill>
                <a:srgbClr val="C00000"/>
              </a:solidFill>
              <a:latin typeface="Calibri Ligh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MA" sz="2400" b="1" dirty="0" smtClean="0">
                <a:solidFill>
                  <a:prstClr val="black"/>
                </a:solidFill>
                <a:latin typeface="Calibri Light"/>
                <a:cs typeface="Times New Roman" panose="02020603050405020304" pitchFamily="18" charset="0"/>
              </a:rPr>
              <a:t>Accessibilité environnementale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MA" sz="2400" b="1" dirty="0" smtClean="0">
                <a:solidFill>
                  <a:prstClr val="black"/>
                </a:solidFill>
                <a:latin typeface="Calibri Light"/>
                <a:cs typeface="Times New Roman" panose="02020603050405020304" pitchFamily="18" charset="0"/>
              </a:rPr>
              <a:t>Accessibilité pédagogique</a:t>
            </a:r>
          </a:p>
          <a:p>
            <a:r>
              <a:rPr lang="fr-MA" sz="2400" b="1" dirty="0" smtClean="0">
                <a:solidFill>
                  <a:prstClr val="black"/>
                </a:solidFill>
                <a:latin typeface="Calibri Light"/>
                <a:cs typeface="Times New Roman" panose="02020603050405020304" pitchFamily="18" charset="0"/>
              </a:rPr>
              <a:t>	- </a:t>
            </a:r>
            <a:r>
              <a:rPr lang="fr-MA" sz="2400" dirty="0">
                <a:solidFill>
                  <a:prstClr val="black"/>
                </a:solidFill>
                <a:latin typeface="Calibri Light"/>
              </a:rPr>
              <a:t>Adapter les méthodes et les approches </a:t>
            </a:r>
          </a:p>
          <a:p>
            <a:r>
              <a:rPr lang="fr-MA" sz="2400" dirty="0">
                <a:solidFill>
                  <a:prstClr val="black"/>
                </a:solidFill>
                <a:latin typeface="Calibri Light"/>
              </a:rPr>
              <a:t>	- Former les professionnels de l’éducation</a:t>
            </a:r>
          </a:p>
          <a:p>
            <a:r>
              <a:rPr lang="fr-MA" sz="2400" dirty="0">
                <a:solidFill>
                  <a:prstClr val="black"/>
                </a:solidFill>
                <a:latin typeface="Calibri Light"/>
              </a:rPr>
              <a:t>	- Doter les élèves du matériel adapté</a:t>
            </a:r>
          </a:p>
          <a:p>
            <a:r>
              <a:rPr lang="fr-MA" sz="2400" dirty="0">
                <a:solidFill>
                  <a:prstClr val="black"/>
                </a:solidFill>
                <a:latin typeface="Calibri Light"/>
              </a:rPr>
              <a:t>	- Adapter le système d’évaluation des apprentissage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MA" sz="2400" b="1" dirty="0" smtClean="0">
                <a:solidFill>
                  <a:prstClr val="black"/>
                </a:solidFill>
                <a:latin typeface="Calibri Light"/>
                <a:cs typeface="Times New Roman" panose="02020603050405020304" pitchFamily="18" charset="0"/>
              </a:rPr>
              <a:t>Accessibilité structurelle </a:t>
            </a:r>
          </a:p>
          <a:p>
            <a:r>
              <a:rPr lang="fr-MA" sz="2400" b="1" dirty="0" smtClean="0">
                <a:solidFill>
                  <a:prstClr val="black"/>
                </a:solidFill>
                <a:latin typeface="Calibri Light"/>
                <a:cs typeface="Times New Roman" panose="02020603050405020304" pitchFamily="18" charset="0"/>
              </a:rPr>
              <a:t>	- </a:t>
            </a:r>
            <a:r>
              <a:rPr lang="fr-MA" sz="2400" dirty="0" smtClean="0">
                <a:solidFill>
                  <a:prstClr val="black"/>
                </a:solidFill>
                <a:latin typeface="Calibri Light"/>
                <a:cs typeface="Times New Roman" panose="02020603050405020304" pitchFamily="18" charset="0"/>
              </a:rPr>
              <a:t>Assurer la continuité des actions et la fluidité des parcours </a:t>
            </a:r>
          </a:p>
          <a:p>
            <a:r>
              <a:rPr lang="fr-MA" sz="2400" b="1" dirty="0" smtClean="0">
                <a:solidFill>
                  <a:prstClr val="black"/>
                </a:solidFill>
                <a:latin typeface="Calibri Light"/>
                <a:cs typeface="Times New Roman" panose="02020603050405020304" pitchFamily="18" charset="0"/>
              </a:rPr>
              <a:t>	</a:t>
            </a:r>
            <a:r>
              <a:rPr lang="fr-MA" sz="2400" dirty="0" smtClean="0">
                <a:solidFill>
                  <a:prstClr val="black"/>
                </a:solidFill>
                <a:latin typeface="Calibri Light"/>
                <a:cs typeface="Times New Roman" panose="02020603050405020304" pitchFamily="18" charset="0"/>
              </a:rPr>
              <a:t>- Garantir une collaboration réelle entre les acteurs</a:t>
            </a:r>
          </a:p>
          <a:p>
            <a:r>
              <a:rPr lang="fr-MA" sz="2400" b="1" dirty="0" smtClean="0">
                <a:solidFill>
                  <a:srgbClr val="1F4D78"/>
                </a:solidFill>
                <a:latin typeface="Calibri Light"/>
                <a:cs typeface="Times New Roman" panose="02020603050405020304" pitchFamily="18" charset="0"/>
              </a:rPr>
              <a:t>  </a:t>
            </a:r>
            <a:endParaRPr lang="fr-FR" sz="2400" dirty="0">
              <a:solidFill>
                <a:prstClr val="black"/>
              </a:solidFill>
              <a:latin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67241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7</a:t>
            </a:r>
            <a:endParaRPr lang="fr-FR" sz="1050" b="1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4059" y="1458394"/>
            <a:ext cx="837446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MA" sz="2800" b="1" dirty="0">
                <a:solidFill>
                  <a:srgbClr val="C00000"/>
                </a:solidFill>
              </a:rPr>
              <a:t>Préconisations du séminaire</a:t>
            </a:r>
            <a:r>
              <a:rPr lang="fr-MA" sz="2400" b="1" dirty="0">
                <a:solidFill>
                  <a:srgbClr val="C00000"/>
                </a:solidFill>
              </a:rPr>
              <a:t> </a:t>
            </a:r>
            <a:endParaRPr lang="fr-MA" sz="2400" b="1" dirty="0" smtClean="0">
              <a:solidFill>
                <a:srgbClr val="C00000"/>
              </a:solidFill>
            </a:endParaRPr>
          </a:p>
          <a:p>
            <a:endParaRPr lang="fr-MA" sz="2400" b="1" dirty="0">
              <a:solidFill>
                <a:srgbClr val="C00000"/>
              </a:solidFill>
              <a:latin typeface="Book Antiqua" panose="020406020503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MA" sz="2400" b="1" dirty="0" smtClean="0">
                <a:solidFill>
                  <a:srgbClr val="C0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Evaluation </a:t>
            </a:r>
          </a:p>
          <a:p>
            <a:pPr algn="ctr"/>
            <a:endParaRPr lang="fr-FR" sz="2800" b="1" dirty="0">
              <a:solidFill>
                <a:srgbClr val="C00000"/>
              </a:solidFill>
              <a:latin typeface="Book Antiqua" panose="020406020503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MA" sz="2400" b="1" dirty="0" smtClean="0">
                <a:latin typeface="+mj-lt"/>
                <a:cs typeface="Times New Roman" panose="02020603050405020304" pitchFamily="18" charset="0"/>
              </a:rPr>
              <a:t>Rôle central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MA" sz="2400" b="1" dirty="0" smtClean="0">
                <a:latin typeface="+mj-lt"/>
                <a:cs typeface="Times New Roman" panose="02020603050405020304" pitchFamily="18" charset="0"/>
              </a:rPr>
              <a:t>A tous les niveaux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MA" sz="2400" b="1" dirty="0" smtClean="0">
                <a:latin typeface="+mj-lt"/>
                <a:cs typeface="Times New Roman" panose="02020603050405020304" pitchFamily="18" charset="0"/>
              </a:rPr>
              <a:t>Adaptative, collaborative et partagée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MA" sz="2400" b="1" dirty="0" smtClean="0">
                <a:latin typeface="+mj-lt"/>
                <a:cs typeface="Times New Roman" panose="02020603050405020304" pitchFamily="18" charset="0"/>
              </a:rPr>
              <a:t>Liée au processus de changement </a:t>
            </a:r>
            <a:r>
              <a:rPr lang="fr-MA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fr-FR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1083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8658196" y="385591"/>
            <a:ext cx="452755" cy="3084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050" b="1" dirty="0" smtClean="0">
                <a:solidFill>
                  <a:prstClr val="black"/>
                </a:solidFill>
              </a:rPr>
              <a:t>22</a:t>
            </a:r>
            <a:endParaRPr lang="fr-FR" sz="1050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4904" y="2597745"/>
            <a:ext cx="7918704" cy="545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fr-FR" sz="2800" b="1" i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Merci pour votre attention </a:t>
            </a:r>
            <a:endParaRPr lang="fr-FR" sz="2800" b="1" i="1" dirty="0">
              <a:solidFill>
                <a:srgbClr val="C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89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4722</TotalTime>
  <Words>157</Words>
  <Application>Microsoft Office PowerPoint</Application>
  <PresentationFormat>Affichage à l'écran (4:3)</PresentationFormat>
  <Paragraphs>66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Book Antiqua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Préconisations du séminaire   Changement culturel     - Lutter contre préjugés, discrimination et exclusion  - Promouvoir l’approche Droit - Fédérer les dynamiques d’action  - Favoriser une diffusion de la culture de la diversité  - Tenir compte des besoins  - Travailler sur les résistance des cultures professionnelles  - Renforcer la sensibilisation et la mobilisation à tous les niveaux en impliquant les médias  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Fouzia ADDI</dc:creator>
  <cp:lastModifiedBy>HP Inc.</cp:lastModifiedBy>
  <cp:revision>224</cp:revision>
  <cp:lastPrinted>2019-01-02T10:24:53Z</cp:lastPrinted>
  <dcterms:created xsi:type="dcterms:W3CDTF">2015-09-04T09:10:46Z</dcterms:created>
  <dcterms:modified xsi:type="dcterms:W3CDTF">2019-01-08T17:20:49Z</dcterms:modified>
</cp:coreProperties>
</file>